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7"/>
  </p:notesMasterIdLst>
  <p:handoutMasterIdLst>
    <p:handoutMasterId r:id="rId18"/>
  </p:handoutMasterIdLst>
  <p:sldIdLst>
    <p:sldId id="256" r:id="rId5"/>
    <p:sldId id="776" r:id="rId6"/>
    <p:sldId id="849" r:id="rId7"/>
    <p:sldId id="785" r:id="rId8"/>
    <p:sldId id="854" r:id="rId9"/>
    <p:sldId id="853" r:id="rId10"/>
    <p:sldId id="855" r:id="rId11"/>
    <p:sldId id="858" r:id="rId12"/>
    <p:sldId id="856" r:id="rId13"/>
    <p:sldId id="857" r:id="rId14"/>
    <p:sldId id="859" r:id="rId15"/>
    <p:sldId id="784" r:id="rId16"/>
  </p:sldIdLst>
  <p:sldSz cx="9144000" cy="6858000" type="screen4x3"/>
  <p:notesSz cx="9928225" cy="6797675"/>
  <p:custDataLst>
    <p:tags r:id="rId1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57" d="100"/>
          <a:sy n="57" d="100"/>
        </p:scale>
        <p:origin x="90" y="54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24/07/2018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7/24/2018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592915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228776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67522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675691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229738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6507560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40653636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10.xml"/><Relationship Id="rId2"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 Target="../slides/slide9.xml"/><Relationship Id="rId5" Type="http://schemas.openxmlformats.org/officeDocument/2006/relationships/slide" Target="../slides/slide7.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6971411" y="620688"/>
            <a:ext cx="950195"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Assessment</a:t>
            </a:r>
            <a:endParaRPr lang="en-GB" sz="114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51893" y="620688"/>
            <a:ext cx="139577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P4. – Stock</a:t>
            </a:r>
            <a:r>
              <a:rPr lang="en-GB" sz="1140" b="1" baseline="0" dirty="0" smtClean="0">
                <a:latin typeface="Arial" panose="020B0604020202020204" pitchFamily="34" charset="0"/>
                <a:cs typeface="Arial" panose="020B0604020202020204" pitchFamily="34" charset="0"/>
              </a:rPr>
              <a:t> Check</a:t>
            </a:r>
            <a:endParaRPr lang="en-GB" sz="114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1596145" y="620688"/>
            <a:ext cx="151286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P5 – Stock Ordering</a:t>
            </a:r>
            <a:endParaRPr lang="en-GB" sz="114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3157488" y="620688"/>
            <a:ext cx="1823873" cy="357190"/>
          </a:xfrm>
          <a:prstGeom prst="round2SameRect">
            <a:avLst/>
          </a:prstGeom>
          <a:gradFill>
            <a:gsLst>
              <a:gs pos="0">
                <a:schemeClr val="accent2">
                  <a:lumMod val="50000"/>
                </a:schemeClr>
              </a:gs>
              <a:gs pos="47000">
                <a:schemeClr val="accent2">
                  <a:lumMod val="75000"/>
                </a:schemeClr>
              </a:gs>
              <a:gs pos="70000">
                <a:srgbClr val="FF0000"/>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M2.1 – Supplier Contact</a:t>
            </a:r>
            <a:endParaRPr lang="en-GB" sz="114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5029842" y="620688"/>
            <a:ext cx="1893087" cy="357190"/>
          </a:xfrm>
          <a:prstGeom prst="round2SameRect">
            <a:avLst/>
          </a:prstGeom>
          <a:gradFill>
            <a:gsLst>
              <a:gs pos="0">
                <a:schemeClr val="accent2">
                  <a:lumMod val="50000"/>
                </a:schemeClr>
              </a:gs>
              <a:gs pos="47000">
                <a:schemeClr val="accent2">
                  <a:lumMod val="75000"/>
                </a:schemeClr>
              </a:gs>
              <a:gs pos="70000">
                <a:srgbClr val="FF0000"/>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40" b="1" dirty="0" smtClean="0">
                <a:latin typeface="Arial" panose="020B0604020202020204" pitchFamily="34" charset="0"/>
                <a:cs typeface="Arial" panose="020B0604020202020204" pitchFamily="34" charset="0"/>
              </a:rPr>
              <a:t>M2.3 – Supply Resolution</a:t>
            </a:r>
            <a:endParaRPr lang="en-GB" sz="114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P3.1%20-%20Inventory%20Example.xls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P3.1%20-%20Network%20Supplies%20Inventory.xls"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 Be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Order, Maintain and Issue Stationery and Supplies</a:t>
            </a: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95536" y="404664"/>
            <a:ext cx="8496944" cy="1384995"/>
          </a:xfrm>
          <a:prstGeom prst="rect">
            <a:avLst/>
          </a:prstGeom>
          <a:noFill/>
        </p:spPr>
        <p:txBody>
          <a:bodyPr wrap="square" rtlCol="0">
            <a:spAutoFit/>
          </a:bodyPr>
          <a:lstStyle/>
          <a:p>
            <a:pPr algn="r"/>
            <a:r>
              <a:rPr lang="en-GB" sz="2800" b="1" dirty="0"/>
              <a:t>OCR Level 02 – Cambridge Technical</a:t>
            </a:r>
          </a:p>
          <a:p>
            <a:pPr algn="r"/>
            <a:r>
              <a:rPr lang="en-GB" sz="2600" dirty="0"/>
              <a:t> </a:t>
            </a:r>
            <a:r>
              <a:rPr lang="en-GB" sz="2600" b="1" dirty="0"/>
              <a:t>Unit </a:t>
            </a:r>
            <a:r>
              <a:rPr lang="en-GB" sz="2600" b="1" dirty="0" smtClean="0"/>
              <a:t>04 </a:t>
            </a:r>
            <a:r>
              <a:rPr lang="en-GB" sz="2600" b="1" dirty="0"/>
              <a:t>– </a:t>
            </a:r>
            <a:r>
              <a:rPr lang="en-US" sz="2600" b="1" dirty="0" smtClean="0"/>
              <a:t>Provide Administrative Support</a:t>
            </a:r>
            <a:endParaRPr lang="en-US" sz="2600" dirty="0"/>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M/617/0724</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pic>
        <p:nvPicPr>
          <p:cNvPr id="2050" name="Picture 2" descr="Image result for inventory stock check"/>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827585" y="2031761"/>
            <a:ext cx="8136904" cy="29094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M2.3 – Supplier contact</a:t>
            </a:r>
            <a:endParaRPr lang="en-GB" sz="3600" b="1" dirty="0" smtClean="0"/>
          </a:p>
        </p:txBody>
      </p:sp>
      <p:sp>
        <p:nvSpPr>
          <p:cNvPr id="2" name="Rectangle 1"/>
          <p:cNvSpPr/>
          <p:nvPr/>
        </p:nvSpPr>
        <p:spPr>
          <a:xfrm>
            <a:off x="208675" y="1033617"/>
            <a:ext cx="6811597" cy="5847755"/>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680" dirty="0" smtClean="0"/>
              <a:t>For the last part of M2, you need to explain and evidence that you know </a:t>
            </a:r>
            <a:r>
              <a:rPr lang="en-US" sz="1680" dirty="0"/>
              <a:t>when and how to escalate an issue to a manager if there is difficulty resolving it directly</a:t>
            </a:r>
            <a:r>
              <a:rPr lang="en-US" sz="1680" dirty="0" smtClean="0"/>
              <a:t>.</a:t>
            </a:r>
            <a:endParaRPr lang="en-US" sz="1680" dirty="0"/>
          </a:p>
          <a:p>
            <a:pPr marL="285750" indent="-285750">
              <a:buClr>
                <a:srgbClr val="C00000"/>
              </a:buClr>
              <a:buSzPct val="68000"/>
              <a:buFont typeface="Arial" panose="020B0604020202020204" pitchFamily="34" charset="0"/>
              <a:buChar char="►"/>
            </a:pPr>
            <a:r>
              <a:rPr lang="en-US" sz="1680" dirty="0"/>
              <a:t>A simulated environment may be used for M2, however, if this is the case, centres should ensure that the issue is changed for different learners from the same cohort. Meeting M2 will also require learners to use communication skills effectively</a:t>
            </a:r>
            <a:r>
              <a:rPr lang="en-US" sz="1680" dirty="0" smtClean="0"/>
              <a:t>.</a:t>
            </a:r>
          </a:p>
          <a:p>
            <a:pPr marL="285750" indent="-285750">
              <a:buClr>
                <a:srgbClr val="C00000"/>
              </a:buClr>
              <a:buSzPct val="68000"/>
              <a:buFont typeface="Arial" panose="020B0604020202020204" pitchFamily="34" charset="0"/>
              <a:buChar char="►"/>
            </a:pPr>
            <a:r>
              <a:rPr lang="en-US" sz="1680" dirty="0" smtClean="0"/>
              <a:t>My suggestions would be to explain why you would need to talk to a manager about the following:</a:t>
            </a:r>
          </a:p>
          <a:p>
            <a:pPr marL="742950" lvl="1" indent="-285750">
              <a:buClr>
                <a:srgbClr val="C00000"/>
              </a:buClr>
              <a:buSzPct val="68000"/>
              <a:buFont typeface="Arial" panose="020B0604020202020204" pitchFamily="34" charset="0"/>
              <a:buChar char="►"/>
            </a:pPr>
            <a:r>
              <a:rPr lang="en-US" sz="1680" dirty="0" smtClean="0"/>
              <a:t>Toner cartridge was the wrong model</a:t>
            </a:r>
          </a:p>
          <a:p>
            <a:pPr marL="742950" lvl="1" indent="-285750">
              <a:buClr>
                <a:srgbClr val="C00000"/>
              </a:buClr>
              <a:buSzPct val="68000"/>
              <a:buFont typeface="Arial" panose="020B0604020202020204" pitchFamily="34" charset="0"/>
              <a:buChar char="►"/>
            </a:pPr>
            <a:r>
              <a:rPr lang="en-US" sz="1680" dirty="0" smtClean="0"/>
              <a:t>Paper delivery was late</a:t>
            </a:r>
          </a:p>
          <a:p>
            <a:pPr marL="742950" lvl="1" indent="-285750">
              <a:buClr>
                <a:srgbClr val="C00000"/>
              </a:buClr>
              <a:buSzPct val="68000"/>
              <a:buFont typeface="Arial" panose="020B0604020202020204" pitchFamily="34" charset="0"/>
              <a:buChar char="►"/>
            </a:pPr>
            <a:r>
              <a:rPr lang="en-US" sz="1680" dirty="0" smtClean="0"/>
              <a:t>Not all of the supplies arrived when they said they did</a:t>
            </a:r>
          </a:p>
          <a:p>
            <a:pPr marL="742950" lvl="1" indent="-285750">
              <a:buClr>
                <a:srgbClr val="C00000"/>
              </a:buClr>
              <a:buSzPct val="68000"/>
              <a:buFont typeface="Arial" panose="020B0604020202020204" pitchFamily="34" charset="0"/>
              <a:buChar char="►"/>
            </a:pPr>
            <a:r>
              <a:rPr lang="en-US" sz="1680" dirty="0" smtClean="0"/>
              <a:t>Canteen has over supplied stock that might go off</a:t>
            </a:r>
          </a:p>
          <a:p>
            <a:pPr marL="742950" lvl="1" indent="-285750">
              <a:buClr>
                <a:srgbClr val="C00000"/>
              </a:buClr>
              <a:buSzPct val="68000"/>
              <a:buFont typeface="Arial" panose="020B0604020202020204" pitchFamily="34" charset="0"/>
              <a:buChar char="►"/>
            </a:pPr>
            <a:r>
              <a:rPr lang="en-US" sz="1680" dirty="0" smtClean="0"/>
              <a:t>Delivery vehicles were disruptive</a:t>
            </a:r>
            <a:endParaRPr lang="en-US" sz="1680" dirty="0"/>
          </a:p>
          <a:p>
            <a:pPr>
              <a:buClr>
                <a:srgbClr val="C00000"/>
              </a:buClr>
              <a:buSzPct val="68000"/>
            </a:pPr>
            <a:r>
              <a:rPr lang="en-US" sz="1680" b="1" dirty="0" smtClean="0">
                <a:solidFill>
                  <a:srgbClr val="FF0000"/>
                </a:solidFill>
              </a:rPr>
              <a:t>M2.3 – Task 06 – </a:t>
            </a:r>
            <a:r>
              <a:rPr lang="en-US" sz="1680" dirty="0" smtClean="0">
                <a:solidFill>
                  <a:srgbClr val="FF0000"/>
                </a:solidFill>
              </a:rPr>
              <a:t>Contact </a:t>
            </a:r>
            <a:r>
              <a:rPr lang="en-US" sz="1680" dirty="0">
                <a:solidFill>
                  <a:srgbClr val="FF0000"/>
                </a:solidFill>
              </a:rPr>
              <a:t>the supplier to resolve issues with </a:t>
            </a:r>
            <a:r>
              <a:rPr lang="en-US" sz="1680" dirty="0" smtClean="0">
                <a:solidFill>
                  <a:srgbClr val="FF0000"/>
                </a:solidFill>
              </a:rPr>
              <a:t>stock</a:t>
            </a:r>
            <a:r>
              <a:rPr lang="en-US" sz="1680" dirty="0" smtClean="0"/>
              <a:t>.</a:t>
            </a:r>
          </a:p>
          <a:p>
            <a:pPr marL="285750" indent="-285750">
              <a:buClr>
                <a:srgbClr val="C00000"/>
              </a:buClr>
              <a:buSzPct val="68000"/>
              <a:buFont typeface="Arial" panose="020B0604020202020204" pitchFamily="34" charset="0"/>
              <a:buChar char="►"/>
            </a:pPr>
            <a:r>
              <a:rPr lang="en-US" sz="1680" dirty="0" smtClean="0"/>
              <a:t>After you have identified the problem, you need to contact, or simulate a contact with a supplier using an appropriate medium as specified in Task 04 to communicate the problem and resolve the issue with the supplier.</a:t>
            </a:r>
          </a:p>
          <a:p>
            <a:pPr marL="285750" indent="-285750">
              <a:buClr>
                <a:srgbClr val="C00000"/>
              </a:buClr>
              <a:buSzPct val="68000"/>
              <a:buFont typeface="Arial" panose="020B0604020202020204" pitchFamily="34" charset="0"/>
              <a:buChar char="►"/>
            </a:pPr>
            <a:r>
              <a:rPr lang="en-US" sz="1680" dirty="0" smtClean="0"/>
              <a:t>I would get your teacher to contact the supplier first, and then simulate an email flow. Evidence the communication and the result of this in the report.</a:t>
            </a:r>
            <a:endParaRPr lang="en-US" sz="1680" dirty="0"/>
          </a:p>
        </p:txBody>
      </p:sp>
      <p:pic>
        <p:nvPicPr>
          <p:cNvPr id="1026" name="Picture 2" descr="Image result for office supplier email examp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272" y="1047353"/>
            <a:ext cx="1900679" cy="147771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office supplier email examp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1" y="2708920"/>
            <a:ext cx="1877439" cy="12404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office supplier email exampl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020271" y="4207674"/>
            <a:ext cx="1900680" cy="138156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office supplier email exampl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020271" y="5708039"/>
            <a:ext cx="1877439" cy="889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490409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M2.4 – Supplier contact</a:t>
            </a:r>
            <a:endParaRPr lang="en-GB" sz="3600" b="1" dirty="0" smtClean="0"/>
          </a:p>
        </p:txBody>
      </p:sp>
      <p:sp>
        <p:nvSpPr>
          <p:cNvPr id="2" name="Rectangle 1"/>
          <p:cNvSpPr/>
          <p:nvPr/>
        </p:nvSpPr>
        <p:spPr>
          <a:xfrm>
            <a:off x="208675" y="1033617"/>
            <a:ext cx="6811597" cy="5403018"/>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2030" dirty="0" smtClean="0"/>
              <a:t>After you have dealt with the supplier, you need to explain the process and the implications of this. In a report, describe the importance of having the following information to hand when dealing with suppliers:</a:t>
            </a:r>
          </a:p>
          <a:p>
            <a:pPr marL="742950" lvl="1" indent="-285750">
              <a:buClr>
                <a:srgbClr val="C00000"/>
              </a:buClr>
              <a:buSzPct val="68000"/>
              <a:buFont typeface="Arial" panose="020B0604020202020204" pitchFamily="34" charset="0"/>
              <a:buChar char="►"/>
            </a:pPr>
            <a:r>
              <a:rPr lang="en-US" sz="2030" dirty="0" smtClean="0"/>
              <a:t>How </a:t>
            </a:r>
            <a:r>
              <a:rPr lang="en-US" sz="2030" dirty="0"/>
              <a:t>and when to contact the suppliers when issues with stock occur i.e. </a:t>
            </a:r>
          </a:p>
          <a:p>
            <a:pPr marL="742950" lvl="1" indent="-285750">
              <a:buClr>
                <a:srgbClr val="C00000"/>
              </a:buClr>
              <a:buSzPct val="68000"/>
              <a:buFont typeface="Arial" panose="020B0604020202020204" pitchFamily="34" charset="0"/>
              <a:buChar char="►"/>
            </a:pPr>
            <a:r>
              <a:rPr lang="en-US" sz="2030" dirty="0"/>
              <a:t>knowing types of issues that may occur (e.g. late or non-delivery, incorrect delivery, damaged or unwanted stock) </a:t>
            </a:r>
          </a:p>
          <a:p>
            <a:pPr marL="742950" lvl="1" indent="-285750">
              <a:buClr>
                <a:srgbClr val="C00000"/>
              </a:buClr>
              <a:buSzPct val="68000"/>
              <a:buFont typeface="Arial" panose="020B0604020202020204" pitchFamily="34" charset="0"/>
              <a:buChar char="►"/>
            </a:pPr>
            <a:r>
              <a:rPr lang="en-US" sz="2030" dirty="0"/>
              <a:t>methods for contacting the supplier (e.g. when to make contact yourself, when to escalate, when to phone (e.g. if urgent), when to email) </a:t>
            </a:r>
          </a:p>
          <a:p>
            <a:pPr marL="742950" lvl="1" indent="-285750">
              <a:buClr>
                <a:srgbClr val="C00000"/>
              </a:buClr>
              <a:buSzPct val="68000"/>
              <a:buFont typeface="Arial" panose="020B0604020202020204" pitchFamily="34" charset="0"/>
              <a:buChar char="►"/>
            </a:pPr>
            <a:r>
              <a:rPr lang="en-US" sz="2030" dirty="0"/>
              <a:t>ensuring specific order information is available (e.g. order number, items ordered, quantity of items, type of delivery) </a:t>
            </a:r>
          </a:p>
          <a:p>
            <a:pPr>
              <a:buClr>
                <a:srgbClr val="C00000"/>
              </a:buClr>
              <a:buSzPct val="68000"/>
            </a:pPr>
            <a:r>
              <a:rPr lang="en-US" sz="2030" b="1" dirty="0" smtClean="0">
                <a:solidFill>
                  <a:srgbClr val="FF0000"/>
                </a:solidFill>
              </a:rPr>
              <a:t>M2.3 – Task 05 – </a:t>
            </a:r>
            <a:r>
              <a:rPr lang="en-US" sz="2030" dirty="0" smtClean="0">
                <a:solidFill>
                  <a:srgbClr val="FF0000"/>
                </a:solidFill>
              </a:rPr>
              <a:t>Explain the consideration that need to be taken when dealing with suppliers and supply issues.</a:t>
            </a:r>
            <a:endParaRPr lang="en-US" sz="2030" dirty="0" smtClean="0"/>
          </a:p>
        </p:txBody>
      </p:sp>
      <p:pic>
        <p:nvPicPr>
          <p:cNvPr id="1026" name="Picture 2" descr="Image result for office supplier email examp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272" y="1047353"/>
            <a:ext cx="1900679" cy="147771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office supplier email examp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1" y="2708920"/>
            <a:ext cx="1877439" cy="12404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office supplier email exampl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020271" y="4207674"/>
            <a:ext cx="1900680" cy="138156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office supplier email exampl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020271" y="5708039"/>
            <a:ext cx="1877439" cy="889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7607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755422"/>
          </a:xfrm>
          <a:prstGeom prst="rect">
            <a:avLst/>
          </a:prstGeom>
        </p:spPr>
        <p:txBody>
          <a:bodyPr wrap="square">
            <a:spAutoFit/>
          </a:bodyPr>
          <a:lstStyle/>
          <a:p>
            <a:pPr>
              <a:buClr>
                <a:srgbClr val="C00000"/>
              </a:buClr>
              <a:buSzPct val="68000"/>
            </a:pPr>
            <a:r>
              <a:rPr lang="en-US" sz="2300" b="1" dirty="0">
                <a:solidFill>
                  <a:srgbClr val="FF0000"/>
                </a:solidFill>
              </a:rPr>
              <a:t>P4.1 – Task 01 – </a:t>
            </a:r>
            <a:r>
              <a:rPr lang="en-US" sz="2300" dirty="0">
                <a:solidFill>
                  <a:srgbClr val="FF0000"/>
                </a:solidFill>
              </a:rPr>
              <a:t>Complete a stock check using the spreadsheet provided.</a:t>
            </a:r>
          </a:p>
          <a:p>
            <a:pPr>
              <a:buClr>
                <a:srgbClr val="C00000"/>
              </a:buClr>
              <a:buSzPct val="68000"/>
            </a:pPr>
            <a:r>
              <a:rPr lang="en-US" sz="2300" b="1" dirty="0">
                <a:solidFill>
                  <a:srgbClr val="FF0000"/>
                </a:solidFill>
              </a:rPr>
              <a:t>P5.1 – Task 02 – </a:t>
            </a:r>
            <a:r>
              <a:rPr lang="en-US" sz="2300" dirty="0">
                <a:solidFill>
                  <a:srgbClr val="FF0000"/>
                </a:solidFill>
              </a:rPr>
              <a:t>Order and issue stock for use in an office, incorporating all key factors for consideration.</a:t>
            </a:r>
          </a:p>
          <a:p>
            <a:pPr>
              <a:buClr>
                <a:srgbClr val="C00000"/>
              </a:buClr>
              <a:buSzPct val="68000"/>
            </a:pPr>
            <a:r>
              <a:rPr lang="en-US" sz="2300" b="1" dirty="0">
                <a:solidFill>
                  <a:srgbClr val="FF0000"/>
                </a:solidFill>
              </a:rPr>
              <a:t>P5.2 – Task 03 – </a:t>
            </a:r>
            <a:r>
              <a:rPr lang="en-US" sz="2300" dirty="0">
                <a:solidFill>
                  <a:srgbClr val="FF0000"/>
                </a:solidFill>
              </a:rPr>
              <a:t>Explain the ordering process and the considerations your school takes when placing orders.</a:t>
            </a:r>
          </a:p>
          <a:p>
            <a:pPr>
              <a:buClr>
                <a:srgbClr val="C00000"/>
              </a:buClr>
              <a:buSzPct val="68000"/>
            </a:pPr>
            <a:r>
              <a:rPr lang="en-US" sz="2300" b="1" dirty="0" smtClean="0">
                <a:solidFill>
                  <a:srgbClr val="FF0000"/>
                </a:solidFill>
              </a:rPr>
              <a:t>M2.2 </a:t>
            </a:r>
            <a:r>
              <a:rPr lang="en-US" sz="2300" b="1" dirty="0">
                <a:solidFill>
                  <a:srgbClr val="FF0000"/>
                </a:solidFill>
              </a:rPr>
              <a:t>– Task </a:t>
            </a:r>
            <a:r>
              <a:rPr lang="en-US" sz="2300" b="1" dirty="0" smtClean="0">
                <a:solidFill>
                  <a:srgbClr val="FF0000"/>
                </a:solidFill>
              </a:rPr>
              <a:t>04 </a:t>
            </a:r>
            <a:r>
              <a:rPr lang="en-US" sz="2300" b="1" dirty="0">
                <a:solidFill>
                  <a:srgbClr val="FF0000"/>
                </a:solidFill>
              </a:rPr>
              <a:t>– </a:t>
            </a:r>
            <a:r>
              <a:rPr lang="en-US" sz="2300" dirty="0">
                <a:solidFill>
                  <a:srgbClr val="FF0000"/>
                </a:solidFill>
              </a:rPr>
              <a:t>Evidence how to contact the supplier for some stock products and evidence how to source an alternative product from that supplier.</a:t>
            </a:r>
          </a:p>
          <a:p>
            <a:pPr>
              <a:buClr>
                <a:srgbClr val="C00000"/>
              </a:buClr>
              <a:buSzPct val="68000"/>
            </a:pPr>
            <a:r>
              <a:rPr lang="en-US" sz="2300" b="1" dirty="0">
                <a:solidFill>
                  <a:srgbClr val="FF0000"/>
                </a:solidFill>
              </a:rPr>
              <a:t>M2.2 – Task </a:t>
            </a:r>
            <a:r>
              <a:rPr lang="en-US" sz="2300" b="1" dirty="0" smtClean="0">
                <a:solidFill>
                  <a:srgbClr val="FF0000"/>
                </a:solidFill>
              </a:rPr>
              <a:t>05 </a:t>
            </a:r>
            <a:r>
              <a:rPr lang="en-US" sz="2300" b="1" dirty="0">
                <a:solidFill>
                  <a:srgbClr val="FF0000"/>
                </a:solidFill>
              </a:rPr>
              <a:t>– </a:t>
            </a:r>
            <a:r>
              <a:rPr lang="en-US" sz="2300" dirty="0">
                <a:solidFill>
                  <a:srgbClr val="FF0000"/>
                </a:solidFill>
              </a:rPr>
              <a:t>In a report describe three different methods of communicating with a supplier and for the scenario, describe the situations where these forms would be best suited.</a:t>
            </a:r>
          </a:p>
          <a:p>
            <a:pPr>
              <a:buClr>
                <a:srgbClr val="C00000"/>
              </a:buClr>
              <a:buSzPct val="68000"/>
            </a:pPr>
            <a:r>
              <a:rPr lang="en-US" sz="2300" b="1" dirty="0" smtClean="0">
                <a:solidFill>
                  <a:srgbClr val="FF0000"/>
                </a:solidFill>
              </a:rPr>
              <a:t>M2.3 </a:t>
            </a:r>
            <a:r>
              <a:rPr lang="en-US" sz="2300" b="1" dirty="0">
                <a:solidFill>
                  <a:srgbClr val="FF0000"/>
                </a:solidFill>
              </a:rPr>
              <a:t>– Task </a:t>
            </a:r>
            <a:r>
              <a:rPr lang="en-US" sz="2300" b="1" dirty="0" smtClean="0">
                <a:solidFill>
                  <a:srgbClr val="FF0000"/>
                </a:solidFill>
              </a:rPr>
              <a:t>06 </a:t>
            </a:r>
            <a:r>
              <a:rPr lang="en-US" sz="2300" b="1" dirty="0">
                <a:solidFill>
                  <a:srgbClr val="FF0000"/>
                </a:solidFill>
              </a:rPr>
              <a:t>– </a:t>
            </a:r>
            <a:r>
              <a:rPr lang="en-US" sz="2300" dirty="0">
                <a:solidFill>
                  <a:srgbClr val="FF0000"/>
                </a:solidFill>
              </a:rPr>
              <a:t>Contact the supplier to resolve issues with stock</a:t>
            </a:r>
            <a:r>
              <a:rPr lang="en-US" sz="2300" dirty="0" smtClean="0"/>
              <a:t>.</a:t>
            </a:r>
          </a:p>
          <a:p>
            <a:pPr>
              <a:buClr>
                <a:srgbClr val="C00000"/>
              </a:buClr>
              <a:buSzPct val="68000"/>
            </a:pPr>
            <a:r>
              <a:rPr lang="en-US" sz="2300" b="1" dirty="0">
                <a:solidFill>
                  <a:srgbClr val="FF0000"/>
                </a:solidFill>
              </a:rPr>
              <a:t>M2.3 – Task </a:t>
            </a:r>
            <a:r>
              <a:rPr lang="en-US" sz="2300" b="1" dirty="0" smtClean="0">
                <a:solidFill>
                  <a:srgbClr val="FF0000"/>
                </a:solidFill>
              </a:rPr>
              <a:t>07 </a:t>
            </a:r>
            <a:r>
              <a:rPr lang="en-US" sz="2300" b="1" dirty="0">
                <a:solidFill>
                  <a:srgbClr val="FF0000"/>
                </a:solidFill>
              </a:rPr>
              <a:t>– </a:t>
            </a:r>
            <a:r>
              <a:rPr lang="en-US" sz="2300" dirty="0">
                <a:solidFill>
                  <a:srgbClr val="FF0000"/>
                </a:solidFill>
              </a:rPr>
              <a:t>Explain the consideration that need to be taken when dealing with suppliers and supply issues</a:t>
            </a:r>
            <a:r>
              <a:rPr lang="en-US" sz="2300" dirty="0" smtClean="0">
                <a:solidFill>
                  <a:srgbClr val="FF0000"/>
                </a:solidFill>
              </a:rPr>
              <a:t>.</a:t>
            </a:r>
            <a:endParaRPr lang="en-US" sz="2300" dirty="0"/>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LO2 –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449127409"/>
              </p:ext>
            </p:extLst>
          </p:nvPr>
        </p:nvGraphicFramePr>
        <p:xfrm>
          <a:off x="251520" y="1022175"/>
          <a:ext cx="8640960" cy="5701285"/>
        </p:xfrm>
        <a:graphic>
          <a:graphicData uri="http://schemas.openxmlformats.org/drawingml/2006/table">
            <a:tbl>
              <a:tblPr firstRow="1" bandRow="1">
                <a:tableStyleId>{B301B821-A1FF-4177-AEE7-76D212191A09}</a:tableStyleId>
              </a:tblPr>
              <a:tblGrid>
                <a:gridCol w="1296144"/>
                <a:gridCol w="3312368"/>
                <a:gridCol w="1872208"/>
                <a:gridCol w="2160240"/>
              </a:tblGrid>
              <a:tr h="202312">
                <a:tc>
                  <a:txBody>
                    <a:bodyPr/>
                    <a:lstStyle/>
                    <a:p>
                      <a:pPr algn="ctr"/>
                      <a:r>
                        <a:rPr lang="en-GB" sz="870" dirty="0" smtClean="0">
                          <a:latin typeface="Arial" panose="020B0604020202020204" pitchFamily="34" charset="0"/>
                          <a:cs typeface="Arial" panose="020B0604020202020204" pitchFamily="34" charset="0"/>
                        </a:rPr>
                        <a:t>The Learner will</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Pass</a:t>
                      </a:r>
                    </a:p>
                    <a:p>
                      <a:pPr algn="l"/>
                      <a:r>
                        <a:rPr lang="en-US" sz="870" dirty="0" smtClean="0">
                          <a:latin typeface="Arial" panose="020B0604020202020204" pitchFamily="34" charset="0"/>
                          <a:cs typeface="Arial" panose="020B0604020202020204" pitchFamily="34" charset="0"/>
                        </a:rPr>
                        <a:t>The assessment criteria are the Pass requirements for this unit.</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Merit</a:t>
                      </a:r>
                    </a:p>
                    <a:p>
                      <a:pPr algn="l"/>
                      <a:r>
                        <a:rPr lang="en-US" sz="87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870" dirty="0" smtClean="0">
                          <a:latin typeface="Arial" panose="020B0604020202020204" pitchFamily="34" charset="0"/>
                          <a:cs typeface="Arial" panose="020B0604020202020204" pitchFamily="34" charset="0"/>
                        </a:rPr>
                        <a:t>Distinction</a:t>
                      </a:r>
                    </a:p>
                    <a:p>
                      <a:pPr algn="l"/>
                      <a:r>
                        <a:rPr lang="en-US" sz="8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87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maintain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 Demonstrate how to maintain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M1: Complete the process for reporting an office equipment maintenance issue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D1: Make recommendations for keeping office waste to a minimum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48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P2: Comply with health and safety requirements when using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87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87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2501">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P3: Report a hazard or issue relating to a specific piece of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r h="209128">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order, maintain and issue stationery and supplies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P4: Complete a stock check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11690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P5: Order and issue stock for use in an office, incorporating all key factors for consideration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M2: Contact the supplier to resolve issues with stock</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485140">
                <a:tc rowSpan="3">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organise business travel and accommodation for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P6: Obtain and log all relevant travel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M3: Obtain and log all relevant travel requirements for a number of colleagues with different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672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P7: Research and identify the options for all relevant travel and accommodation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M4: Research and identify the options for all relevant travel and accommodation requirements for a number of colleagues with different requirements</a:t>
                      </a:r>
                      <a:endParaRPr kumimoji="0" lang="en-GB" sz="87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D2: Make recommendations regarding travel and accommodation to colleagues, including contingency arrangements, providing justification for your recommendations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5140">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P8: Confirm and book business travel and accommodation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87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D3: Create a procedure for obtaining, logging, booking and confirming the travel and accommodation requirements of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9483">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manage diaries and diary systems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P9: Use and maintain different business diary systems for individuals effectively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M6: Manage the diaries of several colleagues in order to book an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D4: Negotiate diary entries with others to ensure that diaries of required colleagues can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0040">
                <a:tc rowSpan="2">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manage incoming and outgoing 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P10: Sort, distribute and organise incoming mail in a business, using the most appropriate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799">
                <a:tc vMerge="1">
                  <a:txBody>
                    <a:bodyPr/>
                    <a:lstStyle/>
                    <a:p>
                      <a:endParaRPr lang="en-GB"/>
                    </a:p>
                  </a:txBody>
                  <a:tcPr/>
                </a:tc>
                <a:tc>
                  <a:txBody>
                    <a:bodyPr/>
                    <a:lstStyle/>
                    <a:p>
                      <a:r>
                        <a:rPr kumimoji="0" lang="en-US" sz="870" b="0" i="0" u="none" strike="noStrike" kern="1200" baseline="0" dirty="0" smtClean="0">
                          <a:solidFill>
                            <a:schemeClr val="dk1"/>
                          </a:solidFill>
                          <a:latin typeface="Arial" panose="020B0604020202020204" pitchFamily="34" charset="0"/>
                          <a:ea typeface="+mn-ea"/>
                          <a:cs typeface="Arial" panose="020B0604020202020204" pitchFamily="34" charset="0"/>
                        </a:rPr>
                        <a:t>P11: Dispatch outgoing mail using the most appropriate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Unit Aim</a:t>
            </a:r>
            <a:endParaRPr lang="en-GB" b="1" dirty="0" smtClean="0"/>
          </a:p>
        </p:txBody>
      </p:sp>
      <p:sp>
        <p:nvSpPr>
          <p:cNvPr id="2" name="Rectangle 1"/>
          <p:cNvSpPr/>
          <p:nvPr/>
        </p:nvSpPr>
        <p:spPr>
          <a:xfrm>
            <a:off x="208675" y="1052736"/>
            <a:ext cx="8654642" cy="5262979"/>
          </a:xfrm>
          <a:prstGeom prst="rect">
            <a:avLst/>
          </a:prstGeom>
        </p:spPr>
        <p:txBody>
          <a:bodyPr wrap="square" numCol="1" spcCol="72000">
            <a:spAutoFit/>
          </a:bodyPr>
          <a:lstStyle/>
          <a:p>
            <a:pPr marL="457200" indent="-457200">
              <a:buClr>
                <a:srgbClr val="C00000"/>
              </a:buClr>
              <a:buSzPct val="68000"/>
              <a:buFont typeface="Arial" panose="020B0604020202020204" pitchFamily="34" charset="0"/>
              <a:buChar char="►"/>
            </a:pPr>
            <a:r>
              <a:rPr lang="en-US" sz="2800" dirty="0"/>
              <a:t>This unit aims to develop some of the essential skills and knowledge needed in an administrative role in business. You will develop your skills in, and understanding of, different administrative processes including maintaining office equipment, ordering and issuing stationery and supplies and managing incoming and outgoing mail. </a:t>
            </a:r>
          </a:p>
          <a:p>
            <a:pPr marL="457200" indent="-457200">
              <a:buClr>
                <a:srgbClr val="C00000"/>
              </a:buClr>
              <a:buSzPct val="68000"/>
              <a:buFont typeface="Arial" panose="020B0604020202020204" pitchFamily="34" charset="0"/>
              <a:buChar char="►"/>
            </a:pPr>
            <a:r>
              <a:rPr lang="en-US" sz="2800" dirty="0"/>
              <a:t>The unit also aims to develop key administrative skills that will enable you to effectively organise business travel and accommodation for colleagues and to manage and co-ordinate the diaries of others using different diary systems. </a:t>
            </a:r>
            <a:endParaRPr lang="en-US" sz="2400" dirty="0"/>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586145"/>
          </a:xfrm>
          <a:prstGeom prst="rect">
            <a:avLst/>
          </a:prstGeom>
        </p:spPr>
        <p:txBody>
          <a:bodyPr wrap="square">
            <a:spAutoFit/>
          </a:bodyPr>
          <a:lstStyle/>
          <a:p>
            <a:pPr marL="355600" indent="-355600">
              <a:buClr>
                <a:schemeClr val="accent1">
                  <a:lumMod val="75000"/>
                </a:schemeClr>
              </a:buClr>
              <a:buSzPct val="68000"/>
              <a:buFontTx/>
              <a:buChar char="►"/>
            </a:pPr>
            <a:r>
              <a:rPr lang="en-US" sz="2100" dirty="0" smtClean="0">
                <a:latin typeface="Arial" panose="020B0604020202020204" pitchFamily="34" charset="0"/>
                <a:cs typeface="Arial" panose="020B0604020202020204" pitchFamily="34" charset="0"/>
              </a:rPr>
              <a:t>A </a:t>
            </a:r>
            <a:r>
              <a:rPr lang="en-US" sz="2100" dirty="0">
                <a:latin typeface="Arial" panose="020B0604020202020204" pitchFamily="34" charset="0"/>
                <a:cs typeface="Arial" panose="020B0604020202020204" pitchFamily="34" charset="0"/>
              </a:rPr>
              <a:t>simulated environment may be provided in order for learners to meet Grading Criteria </a:t>
            </a:r>
            <a:r>
              <a:rPr lang="en-US" sz="2100" b="1" dirty="0">
                <a:latin typeface="Arial" panose="020B0604020202020204" pitchFamily="34" charset="0"/>
                <a:cs typeface="Arial" panose="020B0604020202020204" pitchFamily="34" charset="0"/>
              </a:rPr>
              <a:t>P5</a:t>
            </a:r>
            <a:r>
              <a:rPr lang="en-US" sz="2100" dirty="0">
                <a:latin typeface="Arial" panose="020B0604020202020204" pitchFamily="34" charset="0"/>
                <a:cs typeface="Arial" panose="020B0604020202020204" pitchFamily="34" charset="0"/>
              </a:rPr>
              <a:t> (order and issue stock) if a stock check situation is not naturally occurring. Centres should ensure that some stock is at zero level, some below the required level, some at the correct level and some is overstocked. It is recommended that this relates to a situation where there is no formal requirement to keep specific stock e.g. an office stationery cupboard.</a:t>
            </a:r>
          </a:p>
          <a:p>
            <a:pPr marL="355600" indent="-355600">
              <a:buClr>
                <a:schemeClr val="accent1">
                  <a:lumMod val="75000"/>
                </a:schemeClr>
              </a:buClr>
              <a:buSzPct val="68000"/>
              <a:buFontTx/>
              <a:buChar char="►"/>
            </a:pPr>
            <a:r>
              <a:rPr lang="en-US" sz="2100" dirty="0">
                <a:latin typeface="Arial" panose="020B0604020202020204" pitchFamily="34" charset="0"/>
                <a:cs typeface="Arial" panose="020B0604020202020204" pitchFamily="34" charset="0"/>
              </a:rPr>
              <a:t>In order to meet Grading Criteria </a:t>
            </a:r>
            <a:r>
              <a:rPr lang="en-US" sz="2100" b="1" dirty="0">
                <a:latin typeface="Arial" panose="020B0604020202020204" pitchFamily="34" charset="0"/>
                <a:cs typeface="Arial" panose="020B0604020202020204" pitchFamily="34" charset="0"/>
              </a:rPr>
              <a:t>P5</a:t>
            </a:r>
            <a:r>
              <a:rPr lang="en-US" sz="2100" dirty="0">
                <a:latin typeface="Arial" panose="020B0604020202020204" pitchFamily="34" charset="0"/>
                <a:cs typeface="Arial" panose="020B0604020202020204" pitchFamily="34" charset="0"/>
              </a:rPr>
              <a:t> and </a:t>
            </a:r>
            <a:r>
              <a:rPr lang="en-US" sz="2100" b="1" dirty="0">
                <a:latin typeface="Arial" panose="020B0604020202020204" pitchFamily="34" charset="0"/>
                <a:cs typeface="Arial" panose="020B0604020202020204" pitchFamily="34" charset="0"/>
              </a:rPr>
              <a:t>M2</a:t>
            </a:r>
            <a:r>
              <a:rPr lang="en-US" sz="2100" dirty="0">
                <a:latin typeface="Arial" panose="020B0604020202020204" pitchFamily="34" charset="0"/>
                <a:cs typeface="Arial" panose="020B0604020202020204" pitchFamily="34" charset="0"/>
              </a:rPr>
              <a:t> learners must evidence that they know who to contact for differing items of stock. In addition, to meet M2, learners must also evidence the most appropriate form of contact to use (e.g. phone call if the stock issue is urgent, email if less urgent) and that they know when and how to escalate an issue to a manager if there is difficulty resolving it directly.</a:t>
            </a:r>
          </a:p>
          <a:p>
            <a:pPr marL="355600" indent="-355600">
              <a:buClr>
                <a:schemeClr val="accent1">
                  <a:lumMod val="75000"/>
                </a:schemeClr>
              </a:buClr>
              <a:buSzPct val="68000"/>
              <a:buFontTx/>
              <a:buChar char="►"/>
            </a:pPr>
            <a:r>
              <a:rPr lang="en-US" sz="2100" dirty="0">
                <a:latin typeface="Arial" panose="020B0604020202020204" pitchFamily="34" charset="0"/>
                <a:cs typeface="Arial" panose="020B0604020202020204" pitchFamily="34" charset="0"/>
              </a:rPr>
              <a:t>A simulated environment may be used for M2, however, if this is the case, centres should ensure that the issue is changed for different learners from the same cohort. Meeting M2 will also require learners to use communication skills effectively</a:t>
            </a:r>
            <a:r>
              <a:rPr lang="en-US" sz="2100" dirty="0" smtClean="0">
                <a:latin typeface="Arial" panose="020B0604020202020204" pitchFamily="34" charset="0"/>
                <a:cs typeface="Arial" panose="020B0604020202020204" pitchFamily="34" charset="0"/>
              </a:rPr>
              <a:t>.</a:t>
            </a:r>
            <a:endParaRPr lang="en-US" sz="2100" dirty="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a:t>Assessment Criterion </a:t>
            </a:r>
            <a:r>
              <a:rPr lang="en-GB" sz="4000" dirty="0" smtClean="0"/>
              <a:t>P4, P5 &amp; M2</a:t>
            </a:r>
            <a:endParaRPr lang="en-GB" sz="40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Learning Outcomes</a:t>
            </a:r>
            <a:endParaRPr lang="en-GB" sz="3800" b="1" dirty="0" smtClean="0"/>
          </a:p>
        </p:txBody>
      </p:sp>
      <p:sp>
        <p:nvSpPr>
          <p:cNvPr id="2" name="Rectangle 1"/>
          <p:cNvSpPr/>
          <p:nvPr/>
        </p:nvSpPr>
        <p:spPr>
          <a:xfrm>
            <a:off x="208675" y="1033617"/>
            <a:ext cx="8654642" cy="5632311"/>
          </a:xfrm>
          <a:prstGeom prst="rect">
            <a:avLst/>
          </a:prstGeom>
        </p:spPr>
        <p:txBody>
          <a:bodyPr wrap="square" numCol="1" spcCol="72000">
            <a:spAutoFit/>
          </a:bodyPr>
          <a:lstStyle/>
          <a:p>
            <a:r>
              <a:rPr lang="en-US" b="1" dirty="0" smtClean="0"/>
              <a:t>2.1 </a:t>
            </a:r>
            <a:r>
              <a:rPr lang="en-US" b="1" dirty="0"/>
              <a:t>How to carry out a stock check of stationery and office supplies i.e. </a:t>
            </a:r>
          </a:p>
          <a:p>
            <a:pPr marL="285750" indent="-285750">
              <a:buClr>
                <a:srgbClr val="C00000"/>
              </a:buClr>
              <a:buFont typeface="Wingdings" panose="05000000000000000000" pitchFamily="2" charset="2"/>
              <a:buChar char="§"/>
            </a:pPr>
            <a:r>
              <a:rPr lang="en-US" dirty="0" smtClean="0"/>
              <a:t>identify </a:t>
            </a:r>
            <a:r>
              <a:rPr lang="en-US" dirty="0"/>
              <a:t>frequency of stock check </a:t>
            </a:r>
          </a:p>
          <a:p>
            <a:pPr marL="285750" indent="-285750">
              <a:buClr>
                <a:srgbClr val="C00000"/>
              </a:buClr>
              <a:buFont typeface="Wingdings" panose="05000000000000000000" pitchFamily="2" charset="2"/>
              <a:buChar char="§"/>
            </a:pPr>
            <a:r>
              <a:rPr lang="en-US" dirty="0" smtClean="0"/>
              <a:t>identify </a:t>
            </a:r>
            <a:r>
              <a:rPr lang="en-US" dirty="0"/>
              <a:t>personnel involved in the stock check </a:t>
            </a:r>
          </a:p>
          <a:p>
            <a:pPr marL="285750" indent="-285750">
              <a:buClr>
                <a:srgbClr val="C00000"/>
              </a:buClr>
              <a:buFont typeface="Wingdings" panose="05000000000000000000" pitchFamily="2" charset="2"/>
              <a:buChar char="§"/>
            </a:pPr>
            <a:r>
              <a:rPr lang="en-US" dirty="0" smtClean="0"/>
              <a:t>identify </a:t>
            </a:r>
            <a:r>
              <a:rPr lang="en-US" dirty="0"/>
              <a:t>the required minimum stock levels in advance </a:t>
            </a:r>
          </a:p>
          <a:p>
            <a:pPr marL="285750" indent="-285750">
              <a:buClr>
                <a:srgbClr val="C00000"/>
              </a:buClr>
              <a:buFont typeface="Wingdings" panose="05000000000000000000" pitchFamily="2" charset="2"/>
              <a:buChar char="§"/>
            </a:pPr>
            <a:r>
              <a:rPr lang="en-US" dirty="0" smtClean="0"/>
              <a:t>ensure </a:t>
            </a:r>
            <a:r>
              <a:rPr lang="en-US" dirty="0"/>
              <a:t>all stock locations are clearly labelled and being correctly used </a:t>
            </a:r>
          </a:p>
          <a:p>
            <a:pPr marL="285750" indent="-285750">
              <a:buClr>
                <a:srgbClr val="C00000"/>
              </a:buClr>
              <a:buFont typeface="Wingdings" panose="05000000000000000000" pitchFamily="2" charset="2"/>
              <a:buChar char="§"/>
            </a:pPr>
            <a:r>
              <a:rPr lang="en-US" dirty="0" smtClean="0"/>
              <a:t>tools </a:t>
            </a:r>
            <a:r>
              <a:rPr lang="en-US" dirty="0"/>
              <a:t>needed to complete the stock check (e.g. stock spreadsheet) </a:t>
            </a:r>
          </a:p>
          <a:p>
            <a:r>
              <a:rPr lang="en-US" b="1" dirty="0" smtClean="0"/>
              <a:t>2.2 </a:t>
            </a:r>
            <a:r>
              <a:rPr lang="en-US" b="1" dirty="0"/>
              <a:t>How to order and maintain up-to-date stock i.e. </a:t>
            </a:r>
          </a:p>
          <a:p>
            <a:pPr marL="285750" indent="-285750">
              <a:buClr>
                <a:srgbClr val="C00000"/>
              </a:buClr>
              <a:buFont typeface="Wingdings" panose="05000000000000000000" pitchFamily="2" charset="2"/>
              <a:buChar char="§"/>
            </a:pPr>
            <a:r>
              <a:rPr lang="en-US" dirty="0" smtClean="0"/>
              <a:t>understanding </a:t>
            </a:r>
            <a:r>
              <a:rPr lang="en-US" dirty="0"/>
              <a:t>the process for ordering stock (e.g. how often stock is ordered) </a:t>
            </a:r>
          </a:p>
          <a:p>
            <a:pPr marL="285750" indent="-285750">
              <a:buClr>
                <a:srgbClr val="C00000"/>
              </a:buClr>
              <a:buFont typeface="Wingdings" panose="05000000000000000000" pitchFamily="2" charset="2"/>
              <a:buChar char="§"/>
            </a:pPr>
            <a:r>
              <a:rPr lang="en-US" dirty="0" smtClean="0"/>
              <a:t>completing </a:t>
            </a:r>
            <a:r>
              <a:rPr lang="en-US" dirty="0"/>
              <a:t>a business stock order (e.g. how to complete it, who will </a:t>
            </a:r>
            <a:r>
              <a:rPr lang="en-US" dirty="0" err="1"/>
              <a:t>authorise</a:t>
            </a:r>
            <a:r>
              <a:rPr lang="en-US" dirty="0"/>
              <a:t> it, using the correct forms, following company and supplier processes) </a:t>
            </a:r>
          </a:p>
          <a:p>
            <a:pPr marL="285750" indent="-285750">
              <a:buClr>
                <a:srgbClr val="C00000"/>
              </a:buClr>
              <a:buFont typeface="Wingdings" panose="05000000000000000000" pitchFamily="2" charset="2"/>
              <a:buChar char="§"/>
            </a:pPr>
            <a:r>
              <a:rPr lang="en-US" dirty="0" smtClean="0"/>
              <a:t>the </a:t>
            </a:r>
            <a:r>
              <a:rPr lang="en-US" dirty="0"/>
              <a:t>factors to consider when ordering stock (e.g. budget/cost, time of year (e.g. seasonal items), urgency, unexpected high usage, different suppliers, cost, delivery time) </a:t>
            </a:r>
          </a:p>
          <a:p>
            <a:r>
              <a:rPr lang="en-US" b="1" dirty="0" smtClean="0"/>
              <a:t>2.3 </a:t>
            </a:r>
            <a:r>
              <a:rPr lang="en-US" b="1" dirty="0"/>
              <a:t>How and when to contact the suppliers when issues with stock occur i.e. </a:t>
            </a:r>
          </a:p>
          <a:p>
            <a:pPr marL="285750" indent="-285750">
              <a:buClr>
                <a:srgbClr val="C00000"/>
              </a:buClr>
              <a:buFont typeface="Wingdings" panose="05000000000000000000" pitchFamily="2" charset="2"/>
              <a:buChar char="§"/>
            </a:pPr>
            <a:r>
              <a:rPr lang="en-US" dirty="0" smtClean="0"/>
              <a:t>knowing </a:t>
            </a:r>
            <a:r>
              <a:rPr lang="en-US" dirty="0"/>
              <a:t>types of issues that may occur (e.g. late or non-delivery, incorrect delivery, damaged or </a:t>
            </a:r>
            <a:r>
              <a:rPr lang="en-US" dirty="0" smtClean="0"/>
              <a:t>unwanted </a:t>
            </a:r>
            <a:r>
              <a:rPr lang="en-US" dirty="0"/>
              <a:t>stock) </a:t>
            </a:r>
          </a:p>
          <a:p>
            <a:pPr marL="285750" indent="-285750">
              <a:buClr>
                <a:srgbClr val="C00000"/>
              </a:buClr>
              <a:buFont typeface="Wingdings" panose="05000000000000000000" pitchFamily="2" charset="2"/>
              <a:buChar char="§"/>
            </a:pPr>
            <a:r>
              <a:rPr lang="en-US" dirty="0" smtClean="0"/>
              <a:t>methods </a:t>
            </a:r>
            <a:r>
              <a:rPr lang="en-US" dirty="0"/>
              <a:t>for contacting the supplier (e.g. when to make contact yourself, when to escalate, when to phone (e.g. if urgent), when to email) </a:t>
            </a:r>
          </a:p>
          <a:p>
            <a:pPr marL="285750" indent="-285750">
              <a:buClr>
                <a:srgbClr val="C00000"/>
              </a:buClr>
              <a:buFont typeface="Wingdings" panose="05000000000000000000" pitchFamily="2" charset="2"/>
              <a:buChar char="§"/>
            </a:pPr>
            <a:r>
              <a:rPr lang="en-US" dirty="0" smtClean="0"/>
              <a:t>ensuring </a:t>
            </a:r>
            <a:r>
              <a:rPr lang="en-US" dirty="0"/>
              <a:t>specific order information is available (e.g. order number, items ordered, quantity of items, type of delivery) </a:t>
            </a:r>
          </a:p>
        </p:txBody>
      </p:sp>
    </p:spTree>
    <p:extLst>
      <p:ext uri="{BB962C8B-B14F-4D97-AF65-F5344CB8AC3E}">
        <p14:creationId xmlns:p14="http://schemas.microsoft.com/office/powerpoint/2010/main" val="2517971857"/>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P4.1 – School Inventory</a:t>
            </a:r>
            <a:endParaRPr lang="en-GB" sz="3600" b="1" dirty="0" smtClean="0"/>
          </a:p>
        </p:txBody>
      </p:sp>
      <p:sp>
        <p:nvSpPr>
          <p:cNvPr id="2" name="Rectangle 1"/>
          <p:cNvSpPr/>
          <p:nvPr/>
        </p:nvSpPr>
        <p:spPr>
          <a:xfrm>
            <a:off x="208675" y="1033617"/>
            <a:ext cx="8683805" cy="5632311"/>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dirty="0" smtClean="0"/>
              <a:t>For P4.1 </a:t>
            </a:r>
            <a:r>
              <a:rPr lang="en-US" dirty="0"/>
              <a:t>How to carry out a stock check of stationery and office </a:t>
            </a:r>
            <a:r>
              <a:rPr lang="en-US" dirty="0" smtClean="0"/>
              <a:t>supplies that your school has either in the administration office or a network inventory check in the IT office. </a:t>
            </a:r>
            <a:endParaRPr lang="en-US" dirty="0"/>
          </a:p>
          <a:p>
            <a:pPr marL="742950" lvl="1" indent="-285750">
              <a:buClr>
                <a:srgbClr val="C00000"/>
              </a:buClr>
              <a:buSzPct val="68000"/>
              <a:buFont typeface="Arial" panose="020B0604020202020204" pitchFamily="34" charset="0"/>
              <a:buChar char="►"/>
            </a:pPr>
            <a:r>
              <a:rPr lang="en-US" dirty="0" smtClean="0"/>
              <a:t>Identify </a:t>
            </a:r>
            <a:r>
              <a:rPr lang="en-US" dirty="0"/>
              <a:t>frequency of stock check </a:t>
            </a:r>
            <a:r>
              <a:rPr lang="en-US" dirty="0" smtClean="0"/>
              <a:t>– thing about when there will be high and low demand for certain supplies.</a:t>
            </a:r>
            <a:endParaRPr lang="en-US" dirty="0"/>
          </a:p>
          <a:p>
            <a:pPr marL="742950" lvl="1" indent="-285750">
              <a:buClr>
                <a:srgbClr val="C00000"/>
              </a:buClr>
              <a:buSzPct val="68000"/>
              <a:buFont typeface="Arial" panose="020B0604020202020204" pitchFamily="34" charset="0"/>
              <a:buChar char="►"/>
            </a:pPr>
            <a:r>
              <a:rPr lang="en-US" dirty="0" smtClean="0"/>
              <a:t>Identify </a:t>
            </a:r>
            <a:r>
              <a:rPr lang="en-US" dirty="0"/>
              <a:t>personnel involved in the stock check </a:t>
            </a:r>
            <a:r>
              <a:rPr lang="en-US" dirty="0" smtClean="0"/>
              <a:t>– think of who should have the right to take stock out.</a:t>
            </a:r>
            <a:endParaRPr lang="en-US" dirty="0"/>
          </a:p>
          <a:p>
            <a:pPr marL="742950" lvl="1" indent="-285750">
              <a:buClr>
                <a:srgbClr val="C00000"/>
              </a:buClr>
              <a:buSzPct val="68000"/>
              <a:buFont typeface="Arial" panose="020B0604020202020204" pitchFamily="34" charset="0"/>
              <a:buChar char="►"/>
            </a:pPr>
            <a:r>
              <a:rPr lang="en-US" dirty="0" smtClean="0"/>
              <a:t>Identify </a:t>
            </a:r>
            <a:r>
              <a:rPr lang="en-US" dirty="0"/>
              <a:t>the required minimum stock levels in advance </a:t>
            </a:r>
            <a:r>
              <a:rPr lang="en-US" dirty="0" smtClean="0"/>
              <a:t>– think of the issue if something runs out when it is needed or something goes off when not used.</a:t>
            </a:r>
            <a:endParaRPr lang="en-US" dirty="0"/>
          </a:p>
          <a:p>
            <a:pPr marL="742950" lvl="1" indent="-285750">
              <a:buClr>
                <a:srgbClr val="C00000"/>
              </a:buClr>
              <a:buSzPct val="68000"/>
              <a:buFont typeface="Arial" panose="020B0604020202020204" pitchFamily="34" charset="0"/>
              <a:buChar char="►"/>
            </a:pPr>
            <a:r>
              <a:rPr lang="en-US" dirty="0" smtClean="0"/>
              <a:t>Ensure </a:t>
            </a:r>
            <a:r>
              <a:rPr lang="en-US" dirty="0"/>
              <a:t>all stock locations are clearly labelled and being correctly used </a:t>
            </a:r>
            <a:r>
              <a:rPr lang="en-US" dirty="0" smtClean="0"/>
              <a:t>– think of the time wasted trying to find the right </a:t>
            </a:r>
            <a:r>
              <a:rPr lang="en-US" dirty="0" err="1" smtClean="0"/>
              <a:t>thingor</a:t>
            </a:r>
            <a:r>
              <a:rPr lang="en-US" dirty="0" smtClean="0"/>
              <a:t> the issue with misuse, glue instead of </a:t>
            </a:r>
            <a:r>
              <a:rPr lang="en-US" dirty="0" err="1" smtClean="0"/>
              <a:t>tipex</a:t>
            </a:r>
            <a:r>
              <a:rPr lang="en-US" dirty="0" smtClean="0"/>
              <a:t>.</a:t>
            </a:r>
            <a:endParaRPr lang="en-US" dirty="0"/>
          </a:p>
          <a:p>
            <a:pPr marL="742950" lvl="1" indent="-285750">
              <a:buClr>
                <a:srgbClr val="C00000"/>
              </a:buClr>
              <a:buSzPct val="68000"/>
              <a:buFont typeface="Arial" panose="020B0604020202020204" pitchFamily="34" charset="0"/>
              <a:buChar char="►"/>
            </a:pPr>
            <a:r>
              <a:rPr lang="en-US" dirty="0" smtClean="0"/>
              <a:t>Tools </a:t>
            </a:r>
            <a:r>
              <a:rPr lang="en-US" dirty="0"/>
              <a:t>needed to complete the stock check (e.g. stock spreadsheet) </a:t>
            </a:r>
            <a:r>
              <a:rPr lang="en-US" dirty="0" smtClean="0"/>
              <a:t>– explain the benefits of tracking, specifically costs and tracking and reducing theft.</a:t>
            </a:r>
          </a:p>
          <a:p>
            <a:pPr marL="285750" indent="-285750">
              <a:buClr>
                <a:srgbClr val="C00000"/>
              </a:buClr>
              <a:buSzPct val="68000"/>
              <a:buFont typeface="Arial" panose="020B0604020202020204" pitchFamily="34" charset="0"/>
              <a:buChar char="►"/>
            </a:pPr>
            <a:r>
              <a:rPr lang="en-US" dirty="0" smtClean="0"/>
              <a:t>For this you need to use a template spreadsheet, print out the sheet, ask for permission and go and count all the items in the stock cupboards.</a:t>
            </a:r>
          </a:p>
          <a:p>
            <a:pPr marL="285750" indent="-285750">
              <a:buClr>
                <a:srgbClr val="C00000"/>
              </a:buClr>
              <a:buSzPct val="68000"/>
              <a:buFont typeface="Arial" panose="020B0604020202020204" pitchFamily="34" charset="0"/>
              <a:buChar char="►"/>
            </a:pPr>
            <a:r>
              <a:rPr lang="en-US" dirty="0" smtClean="0"/>
              <a:t>Then fill in the template sheet, either </a:t>
            </a:r>
            <a:r>
              <a:rPr lang="en-US" dirty="0" smtClean="0">
                <a:hlinkClick r:id="rId3" action="ppaction://hlinkfile"/>
              </a:rPr>
              <a:t>administration </a:t>
            </a:r>
            <a:r>
              <a:rPr lang="en-US" dirty="0" smtClean="0"/>
              <a:t>or </a:t>
            </a:r>
            <a:r>
              <a:rPr lang="en-US" dirty="0" smtClean="0">
                <a:hlinkClick r:id="rId4" action="ppaction://hlinkfile"/>
              </a:rPr>
              <a:t>network</a:t>
            </a:r>
            <a:r>
              <a:rPr lang="en-US" dirty="0" smtClean="0"/>
              <a:t>, as best you can.</a:t>
            </a:r>
          </a:p>
          <a:p>
            <a:pPr marL="285750" indent="-285750">
              <a:buClr>
                <a:srgbClr val="C00000"/>
              </a:buClr>
              <a:buSzPct val="68000"/>
              <a:buFont typeface="Arial" panose="020B0604020202020204" pitchFamily="34" charset="0"/>
              <a:buChar char="►"/>
            </a:pPr>
            <a:r>
              <a:rPr lang="en-US" dirty="0" smtClean="0"/>
              <a:t>Then evidence this in a report, explaining why the points above are valid in the operation of a school.</a:t>
            </a:r>
          </a:p>
          <a:p>
            <a:pPr>
              <a:buClr>
                <a:srgbClr val="C00000"/>
              </a:buClr>
              <a:buSzPct val="68000"/>
            </a:pPr>
            <a:r>
              <a:rPr lang="en-US" b="1" dirty="0" smtClean="0">
                <a:solidFill>
                  <a:srgbClr val="FF0000"/>
                </a:solidFill>
              </a:rPr>
              <a:t>P4.1 – Task 01 – </a:t>
            </a:r>
            <a:r>
              <a:rPr lang="en-US" dirty="0" smtClean="0">
                <a:solidFill>
                  <a:srgbClr val="FF0000"/>
                </a:solidFill>
              </a:rPr>
              <a:t>Complete a stock check using the spreadsheet provided.</a:t>
            </a:r>
            <a:endParaRPr lang="en-US" dirty="0">
              <a:solidFill>
                <a:srgbClr val="FF0000"/>
              </a:solidFill>
            </a:endParaRPr>
          </a:p>
        </p:txBody>
      </p:sp>
    </p:spTree>
    <p:extLst>
      <p:ext uri="{BB962C8B-B14F-4D97-AF65-F5344CB8AC3E}">
        <p14:creationId xmlns:p14="http://schemas.microsoft.com/office/powerpoint/2010/main" val="1391017648"/>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P5.1 – Updating Stock Inventory</a:t>
            </a:r>
            <a:endParaRPr lang="en-GB" sz="3600" b="1" dirty="0" smtClean="0"/>
          </a:p>
        </p:txBody>
      </p:sp>
      <p:sp>
        <p:nvSpPr>
          <p:cNvPr id="2" name="Rectangle 1"/>
          <p:cNvSpPr/>
          <p:nvPr/>
        </p:nvSpPr>
        <p:spPr>
          <a:xfrm>
            <a:off x="208675" y="1033617"/>
            <a:ext cx="8683805" cy="5632311"/>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dirty="0" smtClean="0"/>
              <a:t>For P5.1 </a:t>
            </a:r>
            <a:r>
              <a:rPr lang="en-US" dirty="0"/>
              <a:t>you </a:t>
            </a:r>
            <a:r>
              <a:rPr lang="en-US" dirty="0" smtClean="0"/>
              <a:t>need to demonstrate the process required by your school that happens from the moment the stock level of something runs low or out, to the point of completion of restocking that product.</a:t>
            </a:r>
          </a:p>
          <a:p>
            <a:pPr marL="285750" indent="-285750">
              <a:buClr>
                <a:srgbClr val="C00000"/>
              </a:buClr>
              <a:buSzPct val="68000"/>
              <a:buFont typeface="Arial" panose="020B0604020202020204" pitchFamily="34" charset="0"/>
              <a:buChar char="►"/>
            </a:pPr>
            <a:r>
              <a:rPr lang="en-US" dirty="0" smtClean="0"/>
              <a:t>A </a:t>
            </a:r>
            <a:r>
              <a:rPr lang="en-US" dirty="0"/>
              <a:t>simulated environment may be provided in order for </a:t>
            </a:r>
            <a:r>
              <a:rPr lang="en-US" dirty="0" smtClean="0"/>
              <a:t>you </a:t>
            </a:r>
            <a:r>
              <a:rPr lang="en-US" dirty="0"/>
              <a:t>to meet Grading Criteria P5 (order and issue stock) if a stock check situation is not naturally occurring. </a:t>
            </a:r>
            <a:r>
              <a:rPr lang="en-US" dirty="0" smtClean="0"/>
              <a:t>Your school </a:t>
            </a:r>
            <a:r>
              <a:rPr lang="en-US" dirty="0"/>
              <a:t>should ensure that some stock is at zero level, some below the required level, some at the correct level and some is overstocked. It is recommended that this relates to a situation where there is no formal requirement to keep specific stock e.g. an office stationery cupboard.</a:t>
            </a:r>
          </a:p>
          <a:p>
            <a:pPr marL="285750" indent="-285750">
              <a:buClr>
                <a:srgbClr val="C00000"/>
              </a:buClr>
              <a:buSzPct val="68000"/>
              <a:buFont typeface="Arial" panose="020B0604020202020204" pitchFamily="34" charset="0"/>
              <a:buChar char="►"/>
            </a:pPr>
            <a:r>
              <a:rPr lang="en-US" dirty="0" smtClean="0"/>
              <a:t>For this I would get your school to allow one student to photograph each of the following stages:</a:t>
            </a:r>
          </a:p>
          <a:p>
            <a:pPr marL="742950" lvl="1" indent="-285750">
              <a:buClr>
                <a:srgbClr val="C00000"/>
              </a:buClr>
              <a:buSzPct val="68000"/>
              <a:buFont typeface="Arial" panose="020B0604020202020204" pitchFamily="34" charset="0"/>
              <a:buChar char="►"/>
            </a:pPr>
            <a:r>
              <a:rPr lang="en-US" dirty="0" smtClean="0"/>
              <a:t>The stock cupboard showing stock that is low, run out and oversupplied.</a:t>
            </a:r>
          </a:p>
          <a:p>
            <a:pPr marL="742950" lvl="1" indent="-285750">
              <a:buClr>
                <a:srgbClr val="C00000"/>
              </a:buClr>
              <a:buSzPct val="68000"/>
              <a:buFont typeface="Arial" panose="020B0604020202020204" pitchFamily="34" charset="0"/>
              <a:buChar char="►"/>
            </a:pPr>
            <a:r>
              <a:rPr lang="en-US" dirty="0" smtClean="0"/>
              <a:t>The spreadsheet used to do the ordering of supplies.</a:t>
            </a:r>
          </a:p>
          <a:p>
            <a:pPr marL="742950" lvl="1" indent="-285750">
              <a:buClr>
                <a:srgbClr val="C00000"/>
              </a:buClr>
              <a:buSzPct val="68000"/>
              <a:buFont typeface="Arial" panose="020B0604020202020204" pitchFamily="34" charset="0"/>
              <a:buChar char="►"/>
            </a:pPr>
            <a:r>
              <a:rPr lang="en-US" dirty="0" smtClean="0"/>
              <a:t>Filling in a standard order for supplies</a:t>
            </a:r>
          </a:p>
          <a:p>
            <a:pPr marL="742950" lvl="1" indent="-285750">
              <a:buClr>
                <a:srgbClr val="C00000"/>
              </a:buClr>
              <a:buSzPct val="68000"/>
              <a:buFont typeface="Arial" panose="020B0604020202020204" pitchFamily="34" charset="0"/>
              <a:buChar char="►"/>
            </a:pPr>
            <a:r>
              <a:rPr lang="en-US" dirty="0" smtClean="0"/>
              <a:t>A few of the drop down menus along with an explanation of the numbers of goods ordered.</a:t>
            </a:r>
          </a:p>
          <a:p>
            <a:pPr marL="742950" lvl="1" indent="-285750">
              <a:buClr>
                <a:srgbClr val="C00000"/>
              </a:buClr>
              <a:buSzPct val="68000"/>
              <a:buFont typeface="Arial" panose="020B0604020202020204" pitchFamily="34" charset="0"/>
              <a:buChar char="►"/>
            </a:pPr>
            <a:r>
              <a:rPr lang="en-US" dirty="0" smtClean="0"/>
              <a:t>The finished spreadsheet with the order (the order does not have to go through</a:t>
            </a:r>
          </a:p>
          <a:p>
            <a:pPr>
              <a:buClr>
                <a:srgbClr val="C00000"/>
              </a:buClr>
              <a:buSzPct val="68000"/>
            </a:pPr>
            <a:r>
              <a:rPr lang="en-US" b="1" dirty="0" smtClean="0">
                <a:solidFill>
                  <a:srgbClr val="FF0000"/>
                </a:solidFill>
              </a:rPr>
              <a:t>P5.1 – Task 02 – </a:t>
            </a:r>
            <a:r>
              <a:rPr lang="en-US" dirty="0" smtClean="0">
                <a:solidFill>
                  <a:srgbClr val="FF0000"/>
                </a:solidFill>
              </a:rPr>
              <a:t>Order </a:t>
            </a:r>
            <a:r>
              <a:rPr lang="en-US" dirty="0">
                <a:solidFill>
                  <a:srgbClr val="FF0000"/>
                </a:solidFill>
              </a:rPr>
              <a:t>and issue stock for use in an office, incorporating all key factors for </a:t>
            </a:r>
            <a:r>
              <a:rPr lang="en-US" dirty="0" smtClean="0">
                <a:solidFill>
                  <a:srgbClr val="FF0000"/>
                </a:solidFill>
              </a:rPr>
              <a:t>consideration.</a:t>
            </a:r>
          </a:p>
        </p:txBody>
      </p:sp>
    </p:spTree>
    <p:extLst>
      <p:ext uri="{BB962C8B-B14F-4D97-AF65-F5344CB8AC3E}">
        <p14:creationId xmlns:p14="http://schemas.microsoft.com/office/powerpoint/2010/main" val="2453592571"/>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P5.2 – Updating Stock Inventory</a:t>
            </a:r>
            <a:endParaRPr lang="en-GB" sz="3600" b="1" dirty="0" smtClean="0"/>
          </a:p>
        </p:txBody>
      </p:sp>
      <p:sp>
        <p:nvSpPr>
          <p:cNvPr id="2" name="Rectangle 1"/>
          <p:cNvSpPr/>
          <p:nvPr/>
        </p:nvSpPr>
        <p:spPr>
          <a:xfrm>
            <a:off x="208675" y="1033617"/>
            <a:ext cx="6019509" cy="5632311"/>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2000" dirty="0"/>
              <a:t>Then annotate the evidence of this, explaining the process and the importance of the stages in terms of saving money, security and need</a:t>
            </a:r>
            <a:r>
              <a:rPr lang="en-US" sz="2000" dirty="0" smtClean="0"/>
              <a:t>. You need to demonstrate and explain the following points:</a:t>
            </a:r>
            <a:endParaRPr lang="en-US" sz="2000" dirty="0"/>
          </a:p>
          <a:p>
            <a:pPr marL="742950" lvl="1" indent="-285750">
              <a:buClr>
                <a:srgbClr val="C00000"/>
              </a:buClr>
              <a:buSzPct val="68000"/>
              <a:buFont typeface="Arial" panose="020B0604020202020204" pitchFamily="34" charset="0"/>
              <a:buChar char="►"/>
            </a:pPr>
            <a:r>
              <a:rPr lang="en-US" sz="2000" dirty="0" smtClean="0"/>
              <a:t>understanding </a:t>
            </a:r>
            <a:r>
              <a:rPr lang="en-US" sz="2000" dirty="0"/>
              <a:t>the process for ordering stock (e.g. how often stock is ordered) </a:t>
            </a:r>
          </a:p>
          <a:p>
            <a:pPr marL="742950" lvl="1" indent="-285750">
              <a:buClr>
                <a:srgbClr val="C00000"/>
              </a:buClr>
              <a:buSzPct val="68000"/>
              <a:buFont typeface="Arial" panose="020B0604020202020204" pitchFamily="34" charset="0"/>
              <a:buChar char="►"/>
            </a:pPr>
            <a:r>
              <a:rPr lang="en-US" sz="2000" dirty="0"/>
              <a:t>completing a business stock order (e.g. how to complete it, who will </a:t>
            </a:r>
            <a:r>
              <a:rPr lang="en-US" sz="2000" dirty="0" err="1"/>
              <a:t>authorise</a:t>
            </a:r>
            <a:r>
              <a:rPr lang="en-US" sz="2000" dirty="0"/>
              <a:t> it, using the correct forms, following company and supplier processes) </a:t>
            </a:r>
          </a:p>
          <a:p>
            <a:pPr marL="742950" lvl="1" indent="-285750">
              <a:buClr>
                <a:srgbClr val="C00000"/>
              </a:buClr>
              <a:buSzPct val="68000"/>
              <a:buFont typeface="Arial" panose="020B0604020202020204" pitchFamily="34" charset="0"/>
              <a:buChar char="►"/>
            </a:pPr>
            <a:r>
              <a:rPr lang="en-US" sz="2000" dirty="0"/>
              <a:t>the factors to consider when ordering stock (e.g. budget/cost, time of year (e.g. seasonal items), urgency, unexpected high usage, different suppliers, cost, delivery time) </a:t>
            </a:r>
            <a:endParaRPr lang="en-US" sz="2000" dirty="0" smtClean="0"/>
          </a:p>
          <a:p>
            <a:pPr>
              <a:buClr>
                <a:srgbClr val="C00000"/>
              </a:buClr>
              <a:buSzPct val="68000"/>
            </a:pPr>
            <a:r>
              <a:rPr lang="en-US" sz="2000" b="1" dirty="0" smtClean="0">
                <a:solidFill>
                  <a:srgbClr val="FF0000"/>
                </a:solidFill>
              </a:rPr>
              <a:t>P5.2 – Task 03 – </a:t>
            </a:r>
            <a:r>
              <a:rPr lang="en-US" sz="2000" dirty="0" smtClean="0">
                <a:solidFill>
                  <a:srgbClr val="FF0000"/>
                </a:solidFill>
              </a:rPr>
              <a:t>Explain the ordering process and the considerations your school takes when placing orders.</a:t>
            </a:r>
          </a:p>
        </p:txBody>
      </p:sp>
      <p:pic>
        <p:nvPicPr>
          <p:cNvPr id="1026" name="Picture 2" descr="Image result for stock order form"/>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225864" y="1078218"/>
            <a:ext cx="2686882" cy="40069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tock order for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300" t="21816" r="4521" b="42732"/>
          <a:stretch/>
        </p:blipFill>
        <p:spPr bwMode="auto">
          <a:xfrm>
            <a:off x="6225863" y="5273800"/>
            <a:ext cx="2688327" cy="1323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82019"/>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M2.1 – Supplier contact</a:t>
            </a:r>
            <a:endParaRPr lang="en-GB" sz="3600" b="1" dirty="0" smtClean="0"/>
          </a:p>
        </p:txBody>
      </p:sp>
      <p:sp>
        <p:nvSpPr>
          <p:cNvPr id="2" name="Rectangle 1"/>
          <p:cNvSpPr/>
          <p:nvPr/>
        </p:nvSpPr>
        <p:spPr>
          <a:xfrm>
            <a:off x="208675" y="1033617"/>
            <a:ext cx="8683805" cy="5647700"/>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900" dirty="0"/>
              <a:t>In order to meet Grading Criteria </a:t>
            </a:r>
            <a:r>
              <a:rPr lang="en-US" sz="1900" dirty="0" smtClean="0"/>
              <a:t>M2 you </a:t>
            </a:r>
            <a:r>
              <a:rPr lang="en-US" sz="1900" dirty="0"/>
              <a:t>must evidence that </a:t>
            </a:r>
            <a:r>
              <a:rPr lang="en-US" sz="1900" dirty="0" smtClean="0"/>
              <a:t>you </a:t>
            </a:r>
            <a:r>
              <a:rPr lang="en-US" sz="1900" dirty="0"/>
              <a:t>know who to contact for differing items of stock. </a:t>
            </a:r>
            <a:r>
              <a:rPr lang="en-US" sz="1900" dirty="0" smtClean="0"/>
              <a:t>To do this , your admin office should provide a list of the suppliers they have for certain products like the paper supplier or toner supplier for the laser printers from the network people. </a:t>
            </a:r>
          </a:p>
          <a:p>
            <a:pPr marL="285750" indent="-285750">
              <a:buClr>
                <a:srgbClr val="C00000"/>
              </a:buClr>
              <a:buSzPct val="68000"/>
              <a:buFont typeface="Arial" panose="020B0604020202020204" pitchFamily="34" charset="0"/>
              <a:buChar char="►"/>
            </a:pPr>
            <a:r>
              <a:rPr lang="en-US" sz="1900" dirty="0" smtClean="0"/>
              <a:t>You should evidence this result, and evidence going to their website and seeing how much some alternative paper or toner there is for your school from them and show the result that has the product code with it (this is important).</a:t>
            </a:r>
          </a:p>
          <a:p>
            <a:pPr>
              <a:buClr>
                <a:srgbClr val="C00000"/>
              </a:buClr>
              <a:buSzPct val="68000"/>
            </a:pPr>
            <a:r>
              <a:rPr lang="en-US" sz="1900" b="1" dirty="0" smtClean="0">
                <a:solidFill>
                  <a:srgbClr val="FF0000"/>
                </a:solidFill>
              </a:rPr>
              <a:t>M2.1 </a:t>
            </a:r>
            <a:r>
              <a:rPr lang="en-US" sz="1900" b="1" dirty="0">
                <a:solidFill>
                  <a:srgbClr val="FF0000"/>
                </a:solidFill>
              </a:rPr>
              <a:t>– Task </a:t>
            </a:r>
            <a:r>
              <a:rPr lang="en-US" sz="1900" b="1" dirty="0" smtClean="0">
                <a:solidFill>
                  <a:srgbClr val="FF0000"/>
                </a:solidFill>
              </a:rPr>
              <a:t>04 </a:t>
            </a:r>
            <a:r>
              <a:rPr lang="en-US" sz="1900" b="1" dirty="0">
                <a:solidFill>
                  <a:srgbClr val="FF0000"/>
                </a:solidFill>
              </a:rPr>
              <a:t>– </a:t>
            </a:r>
            <a:r>
              <a:rPr lang="en-US" sz="1900" dirty="0" smtClean="0">
                <a:solidFill>
                  <a:srgbClr val="FF0000"/>
                </a:solidFill>
              </a:rPr>
              <a:t>Evidence how to contact </a:t>
            </a:r>
            <a:r>
              <a:rPr lang="en-US" sz="1900" dirty="0">
                <a:solidFill>
                  <a:srgbClr val="FF0000"/>
                </a:solidFill>
              </a:rPr>
              <a:t>the supplier </a:t>
            </a:r>
            <a:r>
              <a:rPr lang="en-US" sz="1900" dirty="0" smtClean="0">
                <a:solidFill>
                  <a:srgbClr val="FF0000"/>
                </a:solidFill>
              </a:rPr>
              <a:t>for some stock products and evidence how to source an alternative product from that supplier.</a:t>
            </a:r>
            <a:endParaRPr lang="en-US" sz="1900" dirty="0">
              <a:solidFill>
                <a:srgbClr val="FF0000"/>
              </a:solidFill>
            </a:endParaRPr>
          </a:p>
          <a:p>
            <a:pPr marL="285750" indent="-285750">
              <a:buClr>
                <a:srgbClr val="C00000"/>
              </a:buClr>
              <a:buSzPct val="68000"/>
              <a:buFont typeface="Arial" panose="020B0604020202020204" pitchFamily="34" charset="0"/>
              <a:buChar char="►"/>
            </a:pPr>
            <a:r>
              <a:rPr lang="en-US" sz="1900" dirty="0" smtClean="0"/>
              <a:t>In </a:t>
            </a:r>
            <a:r>
              <a:rPr lang="en-US" sz="1900" dirty="0"/>
              <a:t>addition, to meet M2, </a:t>
            </a:r>
            <a:r>
              <a:rPr lang="en-US" sz="1900" dirty="0" smtClean="0"/>
              <a:t>you </a:t>
            </a:r>
            <a:r>
              <a:rPr lang="en-US" sz="1900" dirty="0"/>
              <a:t>must also evidence the most appropriate form of contact to use (e.g. phone call if the stock issue is urgent, email if less urgent</a:t>
            </a:r>
            <a:r>
              <a:rPr lang="en-US" sz="1900" dirty="0" smtClean="0"/>
              <a:t>)</a:t>
            </a:r>
          </a:p>
          <a:p>
            <a:pPr>
              <a:buClr>
                <a:srgbClr val="C00000"/>
              </a:buClr>
              <a:buSzPct val="68000"/>
            </a:pPr>
            <a:r>
              <a:rPr lang="en-US" sz="1900" b="1" dirty="0" smtClean="0">
                <a:solidFill>
                  <a:srgbClr val="FF0000"/>
                </a:solidFill>
              </a:rPr>
              <a:t>M2.2 </a:t>
            </a:r>
            <a:r>
              <a:rPr lang="en-US" sz="1900" b="1" dirty="0">
                <a:solidFill>
                  <a:srgbClr val="FF0000"/>
                </a:solidFill>
              </a:rPr>
              <a:t>– Task </a:t>
            </a:r>
            <a:r>
              <a:rPr lang="en-US" sz="1900" b="1" dirty="0" smtClean="0">
                <a:solidFill>
                  <a:srgbClr val="FF0000"/>
                </a:solidFill>
              </a:rPr>
              <a:t>05 </a:t>
            </a:r>
            <a:r>
              <a:rPr lang="en-US" sz="1900" b="1" dirty="0">
                <a:solidFill>
                  <a:srgbClr val="FF0000"/>
                </a:solidFill>
              </a:rPr>
              <a:t>– </a:t>
            </a:r>
            <a:r>
              <a:rPr lang="en-US" sz="1900" dirty="0" smtClean="0">
                <a:solidFill>
                  <a:srgbClr val="FF0000"/>
                </a:solidFill>
              </a:rPr>
              <a:t>In a report describe three different methods of communicating with a supplier and for the scenario, describe the situations where these forms would be best suited.</a:t>
            </a:r>
          </a:p>
          <a:p>
            <a:pPr marL="285750" indent="-285750">
              <a:buClr>
                <a:srgbClr val="C00000"/>
              </a:buClr>
              <a:buSzPct val="68000"/>
              <a:buFont typeface="Arial" panose="020B0604020202020204" pitchFamily="34" charset="0"/>
              <a:buChar char="►"/>
            </a:pPr>
            <a:r>
              <a:rPr lang="en-US" sz="1900" dirty="0" smtClean="0"/>
              <a:t>For this I would describe a situation where email is important, phone call and face to face. The situations could be for any stock such as Paper, toner etc. though the degree of urgency should be appropriate for the medium.</a:t>
            </a:r>
          </a:p>
        </p:txBody>
      </p:sp>
    </p:spTree>
    <p:extLst>
      <p:ext uri="{BB962C8B-B14F-4D97-AF65-F5344CB8AC3E}">
        <p14:creationId xmlns:p14="http://schemas.microsoft.com/office/powerpoint/2010/main" val="570835440"/>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76432</TotalTime>
  <Words>2387</Words>
  <Application>Microsoft Office PowerPoint</Application>
  <PresentationFormat>On-screen Show (4:3)</PresentationFormat>
  <Paragraphs>132</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Lucida Sans Unicode</vt:lpstr>
      <vt:lpstr>Verdana</vt:lpstr>
      <vt:lpstr>Wingdings</vt:lpstr>
      <vt:lpstr>Wingdings 2</vt:lpstr>
      <vt:lpstr>Wingdings 3</vt:lpstr>
      <vt:lpstr>Enderoth</vt:lpstr>
      <vt:lpstr>PowerPoint Presentation</vt:lpstr>
      <vt:lpstr>Assessment Criteria</vt:lpstr>
      <vt:lpstr>Unit Aim</vt:lpstr>
      <vt:lpstr>PowerPoint Presentation</vt:lpstr>
      <vt:lpstr>Learning Outcomes</vt:lpstr>
      <vt:lpstr>P4.1 – School Inventory</vt:lpstr>
      <vt:lpstr>P5.1 – Updating Stock Inventory</vt:lpstr>
      <vt:lpstr>P5.2 – Updating Stock Inventory</vt:lpstr>
      <vt:lpstr>M2.1 – Supplier contact</vt:lpstr>
      <vt:lpstr>M2.3 – Supplier contact</vt:lpstr>
      <vt:lpstr>M2.4 – Supplier contact</vt:lpstr>
      <vt:lpstr>LO2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2069</cp:revision>
  <cp:lastPrinted>2014-01-22T18:25:48Z</cp:lastPrinted>
  <dcterms:created xsi:type="dcterms:W3CDTF">2008-03-12T11:01:44Z</dcterms:created>
  <dcterms:modified xsi:type="dcterms:W3CDTF">2018-07-24T08:20:48Z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